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67" r:id="rId3"/>
    <p:sldId id="258" r:id="rId4"/>
    <p:sldId id="259" r:id="rId5"/>
    <p:sldId id="260" r:id="rId6"/>
    <p:sldId id="266" r:id="rId7"/>
    <p:sldId id="261" r:id="rId8"/>
    <p:sldId id="262" r:id="rId9"/>
    <p:sldId id="263" r:id="rId10"/>
    <p:sldId id="264" r:id="rId11"/>
    <p:sldId id="26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jpe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D15B3085-0288-4397-8975-6EBF9752D369}" type="datetimeFigureOut">
              <a:rPr lang="en-NL" smtClean="0"/>
              <a:t>01/12/2022</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B310265D-2804-41DC-B3BD-E05805F30929}" type="slidenum">
              <a:rPr lang="en-NL" smtClean="0"/>
              <a:t>‹#›</a:t>
            </a:fld>
            <a:endParaRPr lang="en-NL"/>
          </a:p>
        </p:txBody>
      </p:sp>
    </p:spTree>
    <p:extLst>
      <p:ext uri="{BB962C8B-B14F-4D97-AF65-F5344CB8AC3E}">
        <p14:creationId xmlns:p14="http://schemas.microsoft.com/office/powerpoint/2010/main" val="37987523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15B3085-0288-4397-8975-6EBF9752D369}" type="datetimeFigureOut">
              <a:rPr lang="en-NL" smtClean="0"/>
              <a:t>01/12/2022</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B310265D-2804-41DC-B3BD-E05805F30929}" type="slidenum">
              <a:rPr lang="en-NL" smtClean="0"/>
              <a:t>‹#›</a:t>
            </a:fld>
            <a:endParaRPr lang="en-NL"/>
          </a:p>
        </p:txBody>
      </p:sp>
    </p:spTree>
    <p:extLst>
      <p:ext uri="{BB962C8B-B14F-4D97-AF65-F5344CB8AC3E}">
        <p14:creationId xmlns:p14="http://schemas.microsoft.com/office/powerpoint/2010/main" val="37007327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15B3085-0288-4397-8975-6EBF9752D369}" type="datetimeFigureOut">
              <a:rPr lang="en-NL" smtClean="0"/>
              <a:t>01/12/2022</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B310265D-2804-41DC-B3BD-E05805F30929}" type="slidenum">
              <a:rPr lang="en-NL" smtClean="0"/>
              <a:t>‹#›</a:t>
            </a:fld>
            <a:endParaRPr lang="en-NL"/>
          </a:p>
        </p:txBody>
      </p:sp>
    </p:spTree>
    <p:extLst>
      <p:ext uri="{BB962C8B-B14F-4D97-AF65-F5344CB8AC3E}">
        <p14:creationId xmlns:p14="http://schemas.microsoft.com/office/powerpoint/2010/main" val="15370856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15B3085-0288-4397-8975-6EBF9752D369}" type="datetimeFigureOut">
              <a:rPr lang="en-NL" smtClean="0"/>
              <a:t>01/12/2022</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B310265D-2804-41DC-B3BD-E05805F30929}" type="slidenum">
              <a:rPr lang="en-NL" smtClean="0"/>
              <a:t>‹#›</a:t>
            </a:fld>
            <a:endParaRPr lang="en-NL"/>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6148617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15B3085-0288-4397-8975-6EBF9752D369}" type="datetimeFigureOut">
              <a:rPr lang="en-NL" smtClean="0"/>
              <a:t>01/12/2022</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B310265D-2804-41DC-B3BD-E05805F30929}" type="slidenum">
              <a:rPr lang="en-NL" smtClean="0"/>
              <a:t>‹#›</a:t>
            </a:fld>
            <a:endParaRPr lang="en-NL"/>
          </a:p>
        </p:txBody>
      </p:sp>
    </p:spTree>
    <p:extLst>
      <p:ext uri="{BB962C8B-B14F-4D97-AF65-F5344CB8AC3E}">
        <p14:creationId xmlns:p14="http://schemas.microsoft.com/office/powerpoint/2010/main" val="27908406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15B3085-0288-4397-8975-6EBF9752D369}" type="datetimeFigureOut">
              <a:rPr lang="en-NL" smtClean="0"/>
              <a:t>01/12/2022</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B310265D-2804-41DC-B3BD-E05805F30929}" type="slidenum">
              <a:rPr lang="en-NL" smtClean="0"/>
              <a:t>‹#›</a:t>
            </a:fld>
            <a:endParaRPr lang="en-NL"/>
          </a:p>
        </p:txBody>
      </p:sp>
    </p:spTree>
    <p:extLst>
      <p:ext uri="{BB962C8B-B14F-4D97-AF65-F5344CB8AC3E}">
        <p14:creationId xmlns:p14="http://schemas.microsoft.com/office/powerpoint/2010/main" val="33237157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15B3085-0288-4397-8975-6EBF9752D369}" type="datetimeFigureOut">
              <a:rPr lang="en-NL" smtClean="0"/>
              <a:t>01/12/2022</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B310265D-2804-41DC-B3BD-E05805F30929}" type="slidenum">
              <a:rPr lang="en-NL" smtClean="0"/>
              <a:t>‹#›</a:t>
            </a:fld>
            <a:endParaRPr lang="en-NL"/>
          </a:p>
        </p:txBody>
      </p:sp>
    </p:spTree>
    <p:extLst>
      <p:ext uri="{BB962C8B-B14F-4D97-AF65-F5344CB8AC3E}">
        <p14:creationId xmlns:p14="http://schemas.microsoft.com/office/powerpoint/2010/main" val="89100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15B3085-0288-4397-8975-6EBF9752D369}" type="datetimeFigureOut">
              <a:rPr lang="en-NL" smtClean="0"/>
              <a:t>01/12/2022</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B310265D-2804-41DC-B3BD-E05805F30929}" type="slidenum">
              <a:rPr lang="en-NL" smtClean="0"/>
              <a:t>‹#›</a:t>
            </a:fld>
            <a:endParaRPr lang="en-NL"/>
          </a:p>
        </p:txBody>
      </p:sp>
    </p:spTree>
    <p:extLst>
      <p:ext uri="{BB962C8B-B14F-4D97-AF65-F5344CB8AC3E}">
        <p14:creationId xmlns:p14="http://schemas.microsoft.com/office/powerpoint/2010/main" val="37377239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15B3085-0288-4397-8975-6EBF9752D369}" type="datetimeFigureOut">
              <a:rPr lang="en-NL" smtClean="0"/>
              <a:t>01/12/2022</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B310265D-2804-41DC-B3BD-E05805F30929}" type="slidenum">
              <a:rPr lang="en-NL" smtClean="0"/>
              <a:t>‹#›</a:t>
            </a:fld>
            <a:endParaRPr lang="en-NL"/>
          </a:p>
        </p:txBody>
      </p:sp>
    </p:spTree>
    <p:extLst>
      <p:ext uri="{BB962C8B-B14F-4D97-AF65-F5344CB8AC3E}">
        <p14:creationId xmlns:p14="http://schemas.microsoft.com/office/powerpoint/2010/main" val="25670617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15B3085-0288-4397-8975-6EBF9752D369}" type="datetimeFigureOut">
              <a:rPr lang="en-NL" smtClean="0"/>
              <a:t>01/12/2022</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B310265D-2804-41DC-B3BD-E05805F30929}" type="slidenum">
              <a:rPr lang="en-NL" smtClean="0"/>
              <a:t>‹#›</a:t>
            </a:fld>
            <a:endParaRPr lang="en-NL"/>
          </a:p>
        </p:txBody>
      </p:sp>
    </p:spTree>
    <p:extLst>
      <p:ext uri="{BB962C8B-B14F-4D97-AF65-F5344CB8AC3E}">
        <p14:creationId xmlns:p14="http://schemas.microsoft.com/office/powerpoint/2010/main" val="23490604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15B3085-0288-4397-8975-6EBF9752D369}" type="datetimeFigureOut">
              <a:rPr lang="en-NL" smtClean="0"/>
              <a:t>01/12/2022</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B310265D-2804-41DC-B3BD-E05805F30929}" type="slidenum">
              <a:rPr lang="en-NL" smtClean="0"/>
              <a:t>‹#›</a:t>
            </a:fld>
            <a:endParaRPr lang="en-NL"/>
          </a:p>
        </p:txBody>
      </p:sp>
    </p:spTree>
    <p:extLst>
      <p:ext uri="{BB962C8B-B14F-4D97-AF65-F5344CB8AC3E}">
        <p14:creationId xmlns:p14="http://schemas.microsoft.com/office/powerpoint/2010/main" val="33846731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15B3085-0288-4397-8975-6EBF9752D369}" type="datetimeFigureOut">
              <a:rPr lang="en-NL" smtClean="0"/>
              <a:t>01/12/2022</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B310265D-2804-41DC-B3BD-E05805F30929}" type="slidenum">
              <a:rPr lang="en-NL" smtClean="0"/>
              <a:t>‹#›</a:t>
            </a:fld>
            <a:endParaRPr lang="en-NL"/>
          </a:p>
        </p:txBody>
      </p:sp>
    </p:spTree>
    <p:extLst>
      <p:ext uri="{BB962C8B-B14F-4D97-AF65-F5344CB8AC3E}">
        <p14:creationId xmlns:p14="http://schemas.microsoft.com/office/powerpoint/2010/main" val="16912253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15B3085-0288-4397-8975-6EBF9752D369}" type="datetimeFigureOut">
              <a:rPr lang="en-NL" smtClean="0"/>
              <a:t>01/12/2022</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B310265D-2804-41DC-B3BD-E05805F30929}" type="slidenum">
              <a:rPr lang="en-NL" smtClean="0"/>
              <a:t>‹#›</a:t>
            </a:fld>
            <a:endParaRPr lang="en-NL"/>
          </a:p>
        </p:txBody>
      </p:sp>
    </p:spTree>
    <p:extLst>
      <p:ext uri="{BB962C8B-B14F-4D97-AF65-F5344CB8AC3E}">
        <p14:creationId xmlns:p14="http://schemas.microsoft.com/office/powerpoint/2010/main" val="36317092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15B3085-0288-4397-8975-6EBF9752D369}" type="datetimeFigureOut">
              <a:rPr lang="en-NL" smtClean="0"/>
              <a:t>01/12/2022</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B310265D-2804-41DC-B3BD-E05805F30929}" type="slidenum">
              <a:rPr lang="en-NL" smtClean="0"/>
              <a:t>‹#›</a:t>
            </a:fld>
            <a:endParaRPr lang="en-NL"/>
          </a:p>
        </p:txBody>
      </p:sp>
    </p:spTree>
    <p:extLst>
      <p:ext uri="{BB962C8B-B14F-4D97-AF65-F5344CB8AC3E}">
        <p14:creationId xmlns:p14="http://schemas.microsoft.com/office/powerpoint/2010/main" val="3405848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15B3085-0288-4397-8975-6EBF9752D369}" type="datetimeFigureOut">
              <a:rPr lang="en-NL" smtClean="0"/>
              <a:t>01/12/2022</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B310265D-2804-41DC-B3BD-E05805F30929}" type="slidenum">
              <a:rPr lang="en-NL" smtClean="0"/>
              <a:t>‹#›</a:t>
            </a:fld>
            <a:endParaRPr lang="en-NL"/>
          </a:p>
        </p:txBody>
      </p:sp>
    </p:spTree>
    <p:extLst>
      <p:ext uri="{BB962C8B-B14F-4D97-AF65-F5344CB8AC3E}">
        <p14:creationId xmlns:p14="http://schemas.microsoft.com/office/powerpoint/2010/main" val="2947390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15B3085-0288-4397-8975-6EBF9752D369}" type="datetimeFigureOut">
              <a:rPr lang="en-NL" smtClean="0"/>
              <a:t>01/12/2022</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B310265D-2804-41DC-B3BD-E05805F30929}" type="slidenum">
              <a:rPr lang="en-NL" smtClean="0"/>
              <a:t>‹#›</a:t>
            </a:fld>
            <a:endParaRPr lang="en-NL"/>
          </a:p>
        </p:txBody>
      </p:sp>
    </p:spTree>
    <p:extLst>
      <p:ext uri="{BB962C8B-B14F-4D97-AF65-F5344CB8AC3E}">
        <p14:creationId xmlns:p14="http://schemas.microsoft.com/office/powerpoint/2010/main" val="3896024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15B3085-0288-4397-8975-6EBF9752D369}" type="datetimeFigureOut">
              <a:rPr lang="en-NL" smtClean="0"/>
              <a:t>01/12/2022</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B310265D-2804-41DC-B3BD-E05805F30929}" type="slidenum">
              <a:rPr lang="en-NL" smtClean="0"/>
              <a:t>‹#›</a:t>
            </a:fld>
            <a:endParaRPr lang="en-NL"/>
          </a:p>
        </p:txBody>
      </p:sp>
    </p:spTree>
    <p:extLst>
      <p:ext uri="{BB962C8B-B14F-4D97-AF65-F5344CB8AC3E}">
        <p14:creationId xmlns:p14="http://schemas.microsoft.com/office/powerpoint/2010/main" val="42064685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D15B3085-0288-4397-8975-6EBF9752D369}" type="datetimeFigureOut">
              <a:rPr lang="en-NL" smtClean="0"/>
              <a:t>01/12/2022</a:t>
            </a:fld>
            <a:endParaRPr lang="en-N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NL"/>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B310265D-2804-41DC-B3BD-E05805F30929}" type="slidenum">
              <a:rPr lang="en-NL" smtClean="0"/>
              <a:t>‹#›</a:t>
            </a:fld>
            <a:endParaRPr lang="en-NL"/>
          </a:p>
        </p:txBody>
      </p:sp>
    </p:spTree>
    <p:extLst>
      <p:ext uri="{BB962C8B-B14F-4D97-AF65-F5344CB8AC3E}">
        <p14:creationId xmlns:p14="http://schemas.microsoft.com/office/powerpoint/2010/main" val="188217216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tf1.py" TargetMode="External"/><Relationship Id="rId2" Type="http://schemas.openxmlformats.org/officeDocument/2006/relationships/hyperlink" Target="tfnone.py" TargetMode="External"/><Relationship Id="rId1" Type="http://schemas.openxmlformats.org/officeDocument/2006/relationships/slideLayout" Target="../slideLayouts/slideLayout2.xml"/><Relationship Id="rId6" Type="http://schemas.openxmlformats.org/officeDocument/2006/relationships/hyperlink" Target="RunSim.py" TargetMode="External"/><Relationship Id="rId5" Type="http://schemas.openxmlformats.org/officeDocument/2006/relationships/hyperlink" Target="tf0.py" TargetMode="External"/><Relationship Id="rId4" Type="http://schemas.openxmlformats.org/officeDocument/2006/relationships/hyperlink" Target="tf2.py"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RunSim.py"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slide" Target="slide7.xml"/><Relationship Id="rId1" Type="http://schemas.openxmlformats.org/officeDocument/2006/relationships/slideLayout" Target="../slideLayouts/slideLayout2.xml"/><Relationship Id="rId4" Type="http://schemas.openxmlformats.org/officeDocument/2006/relationships/slide" Target="slide8.xml"/></Relationships>
</file>

<file path=ppt/slides/_rels/slide6.xml.rels><?xml version="1.0" encoding="UTF-8" standalone="yes"?>
<Relationships xmlns="http://schemas.openxmlformats.org/package/2006/relationships"><Relationship Id="rId3" Type="http://schemas.openxmlformats.org/officeDocument/2006/relationships/hyperlink" Target="b02.py" TargetMode="External"/><Relationship Id="rId7" Type="http://schemas.openxmlformats.org/officeDocument/2006/relationships/slide" Target="slide5.xml"/><Relationship Id="rId2" Type="http://schemas.openxmlformats.org/officeDocument/2006/relationships/hyperlink" Target="b01.py" TargetMode="External"/><Relationship Id="rId1" Type="http://schemas.openxmlformats.org/officeDocument/2006/relationships/slideLayout" Target="../slideLayouts/slideLayout2.xml"/><Relationship Id="rId6" Type="http://schemas.openxmlformats.org/officeDocument/2006/relationships/slide" Target="slide11.xml"/><Relationship Id="rId5" Type="http://schemas.openxmlformats.org/officeDocument/2006/relationships/hyperlink" Target="b04.py" TargetMode="External"/><Relationship Id="rId4" Type="http://schemas.openxmlformats.org/officeDocument/2006/relationships/hyperlink" Target="b03.py"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b12.py" TargetMode="External"/><Relationship Id="rId7" Type="http://schemas.openxmlformats.org/officeDocument/2006/relationships/slide" Target="slide5.xml"/><Relationship Id="rId2" Type="http://schemas.openxmlformats.org/officeDocument/2006/relationships/hyperlink" Target="b11.py" TargetMode="External"/><Relationship Id="rId1" Type="http://schemas.openxmlformats.org/officeDocument/2006/relationships/slideLayout" Target="../slideLayouts/slideLayout2.xml"/><Relationship Id="rId6" Type="http://schemas.openxmlformats.org/officeDocument/2006/relationships/slide" Target="slide11.xml"/><Relationship Id="rId5" Type="http://schemas.openxmlformats.org/officeDocument/2006/relationships/hyperlink" Target="b14.py" TargetMode="External"/><Relationship Id="rId4" Type="http://schemas.openxmlformats.org/officeDocument/2006/relationships/hyperlink" Target="b13.py"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f12.py" TargetMode="External"/><Relationship Id="rId2" Type="http://schemas.openxmlformats.org/officeDocument/2006/relationships/hyperlink" Target="f11.py" TargetMode="External"/><Relationship Id="rId1" Type="http://schemas.openxmlformats.org/officeDocument/2006/relationships/slideLayout" Target="../slideLayouts/slideLayout2.xml"/><Relationship Id="rId6" Type="http://schemas.openxmlformats.org/officeDocument/2006/relationships/hyperlink" Target="f13.py" TargetMode="External"/><Relationship Id="rId5" Type="http://schemas.openxmlformats.org/officeDocument/2006/relationships/slide" Target="slide11.xml"/><Relationship Id="rId4" Type="http://schemas.openxmlformats.org/officeDocument/2006/relationships/slide" Target="slide5.xml"/></Relationships>
</file>

<file path=ppt/slides/_rels/slide9.xml.rels><?xml version="1.0" encoding="UTF-8" standalone="yes"?>
<Relationships xmlns="http://schemas.openxmlformats.org/package/2006/relationships"><Relationship Id="rId3" Type="http://schemas.openxmlformats.org/officeDocument/2006/relationships/hyperlink" Target="setfriction06.py" TargetMode="External"/><Relationship Id="rId2" Type="http://schemas.openxmlformats.org/officeDocument/2006/relationships/hyperlink" Target="setnofriction.py" TargetMode="External"/><Relationship Id="rId1" Type="http://schemas.openxmlformats.org/officeDocument/2006/relationships/slideLayout" Target="../slideLayouts/slideLayout2.xml"/><Relationship Id="rId5" Type="http://schemas.openxmlformats.org/officeDocument/2006/relationships/hyperlink" Target="RunSim.py" TargetMode="External"/><Relationship Id="rId4" Type="http://schemas.openxmlformats.org/officeDocument/2006/relationships/hyperlink" Target="setfriction01.py"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12192000" cy="6848172"/>
          </a:xfrm>
          <a:prstGeom prst="rect">
            <a:avLst/>
          </a:prstGeom>
        </p:spPr>
      </p:pic>
      <p:sp>
        <p:nvSpPr>
          <p:cNvPr id="2" name="Title 1"/>
          <p:cNvSpPr>
            <a:spLocks noGrp="1"/>
          </p:cNvSpPr>
          <p:nvPr>
            <p:ph type="ctrTitle"/>
          </p:nvPr>
        </p:nvSpPr>
        <p:spPr/>
        <p:txBody>
          <a:bodyPr>
            <a:normAutofit/>
          </a:bodyPr>
          <a:lstStyle/>
          <a:p>
            <a:r>
              <a:rPr lang="en-GB" sz="7200" b="1" dirty="0">
                <a:solidFill>
                  <a:schemeClr val="tx1"/>
                </a:solidFill>
                <a:effectLst>
                  <a:outerShdw blurRad="38100" dist="38100" dir="2700000" algn="tl">
                    <a:srgbClr val="000000">
                      <a:alpha val="43137"/>
                    </a:srgbClr>
                  </a:outerShdw>
                </a:effectLst>
              </a:rPr>
              <a:t>Demonstration of </a:t>
            </a:r>
            <a:r>
              <a:rPr lang="en-NL" sz="7200" b="1" dirty="0">
                <a:solidFill>
                  <a:schemeClr val="tx1"/>
                </a:solidFill>
                <a:effectLst>
                  <a:outerShdw blurRad="38100" dist="38100" dir="2700000" algn="tl">
                    <a:srgbClr val="000000">
                      <a:alpha val="43137"/>
                    </a:srgbClr>
                  </a:outerShdw>
                </a:effectLst>
              </a:rPr>
              <a:t>MRI</a:t>
            </a:r>
            <a:endParaRPr lang="en-US" sz="7200" b="1" dirty="0">
              <a:solidFill>
                <a:schemeClr val="tx1"/>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p:txBody>
          <a:bodyPr/>
          <a:lstStyle/>
          <a:p>
            <a:r>
              <a:rPr lang="en-GB" dirty="0">
                <a:solidFill>
                  <a:schemeClr val="tx1"/>
                </a:solidFill>
              </a:rPr>
              <a:t>by Alex Hoekstra</a:t>
            </a:r>
            <a:endParaRPr lang="en-US" dirty="0">
              <a:solidFill>
                <a:schemeClr val="tx1"/>
              </a:solidFill>
            </a:endParaRPr>
          </a:p>
        </p:txBody>
      </p:sp>
    </p:spTree>
    <p:extLst>
      <p:ext uri="{BB962C8B-B14F-4D97-AF65-F5344CB8AC3E}">
        <p14:creationId xmlns:p14="http://schemas.microsoft.com/office/powerpoint/2010/main" val="36638300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Tissue files</a:t>
            </a:r>
            <a:endParaRPr lang="en-US" dirty="0"/>
          </a:p>
        </p:txBody>
      </p:sp>
      <p:sp>
        <p:nvSpPr>
          <p:cNvPr id="3" name="Content Placeholder 2"/>
          <p:cNvSpPr>
            <a:spLocks noGrp="1"/>
          </p:cNvSpPr>
          <p:nvPr>
            <p:ph idx="1"/>
          </p:nvPr>
        </p:nvSpPr>
        <p:spPr>
          <a:xfrm>
            <a:off x="1120000" y="1556785"/>
            <a:ext cx="10233800" cy="2242792"/>
          </a:xfrm>
        </p:spPr>
        <p:txBody>
          <a:bodyPr>
            <a:normAutofit fontScale="92500" lnSpcReduction="20000"/>
          </a:bodyPr>
          <a:lstStyle/>
          <a:p>
            <a:r>
              <a:rPr lang="en-GB" sz="2600" dirty="0"/>
              <a:t>Tissue files are stored in the data folder. It really are CSV files, which can be edited by any text editor like notepad on Windows</a:t>
            </a:r>
          </a:p>
          <a:p>
            <a:endParaRPr lang="en-GB" sz="2600" dirty="0"/>
          </a:p>
          <a:p>
            <a:r>
              <a:rPr lang="en-GB" sz="2600" dirty="0"/>
              <a:t>New tissue files can be added by the teacher/instructor</a:t>
            </a:r>
          </a:p>
          <a:p>
            <a:endParaRPr lang="en-GB" sz="2600" dirty="0"/>
          </a:p>
          <a:p>
            <a:r>
              <a:rPr lang="en-GB" sz="2600" dirty="0"/>
              <a:t>Selection is done via the settings.py or use the buttons below.</a:t>
            </a:r>
            <a:endParaRPr lang="en-US" sz="2600" dirty="0"/>
          </a:p>
        </p:txBody>
      </p:sp>
      <p:sp>
        <p:nvSpPr>
          <p:cNvPr id="6" name="Bevel 5">
            <a:hlinkClick r:id="rId2" action="ppaction://hlinkfile"/>
          </p:cNvPr>
          <p:cNvSpPr/>
          <p:nvPr/>
        </p:nvSpPr>
        <p:spPr>
          <a:xfrm>
            <a:off x="1850335" y="4083256"/>
            <a:ext cx="2769290" cy="583096"/>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t>No tissue</a:t>
            </a:r>
            <a:endParaRPr lang="en-US" sz="1400" dirty="0"/>
          </a:p>
        </p:txBody>
      </p:sp>
      <p:sp>
        <p:nvSpPr>
          <p:cNvPr id="7" name="Bevel 6">
            <a:hlinkClick r:id="rId3" action="ppaction://hlinkfile"/>
          </p:cNvPr>
          <p:cNvSpPr/>
          <p:nvPr/>
        </p:nvSpPr>
        <p:spPr>
          <a:xfrm>
            <a:off x="1850335" y="5455804"/>
            <a:ext cx="2769290" cy="583096"/>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t>Diagonal line</a:t>
            </a:r>
            <a:endParaRPr lang="en-US" sz="1400" dirty="0"/>
          </a:p>
        </p:txBody>
      </p:sp>
      <p:sp>
        <p:nvSpPr>
          <p:cNvPr id="8" name="Bevel 7">
            <a:hlinkClick r:id="rId4" action="ppaction://hlinkfile"/>
          </p:cNvPr>
          <p:cNvSpPr/>
          <p:nvPr/>
        </p:nvSpPr>
        <p:spPr>
          <a:xfrm>
            <a:off x="1850335" y="6151129"/>
            <a:ext cx="2769290" cy="583096"/>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t>Lump in middle</a:t>
            </a:r>
            <a:endParaRPr lang="en-US" sz="1400" dirty="0"/>
          </a:p>
        </p:txBody>
      </p:sp>
      <p:sp>
        <p:nvSpPr>
          <p:cNvPr id="9" name="Bevel 8">
            <a:hlinkClick r:id="rId5" action="ppaction://hlinkfile"/>
          </p:cNvPr>
          <p:cNvSpPr/>
          <p:nvPr/>
        </p:nvSpPr>
        <p:spPr>
          <a:xfrm>
            <a:off x="1850335" y="4797937"/>
            <a:ext cx="2769290" cy="583096"/>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t>Pattern</a:t>
            </a:r>
            <a:endParaRPr lang="en-US" sz="1400" dirty="0"/>
          </a:p>
        </p:txBody>
      </p:sp>
      <p:sp>
        <p:nvSpPr>
          <p:cNvPr id="10" name="Bevel 9">
            <a:hlinkClick r:id="rId6" action="ppaction://hlinkfile"/>
          </p:cNvPr>
          <p:cNvSpPr/>
          <p:nvPr/>
        </p:nvSpPr>
        <p:spPr>
          <a:xfrm>
            <a:off x="6736660" y="5039140"/>
            <a:ext cx="2146852" cy="583096"/>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t>Start sim</a:t>
            </a:r>
          </a:p>
        </p:txBody>
      </p:sp>
    </p:spTree>
    <p:extLst>
      <p:ext uri="{BB962C8B-B14F-4D97-AF65-F5344CB8AC3E}">
        <p14:creationId xmlns:p14="http://schemas.microsoft.com/office/powerpoint/2010/main" val="9944790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dirty="0"/>
              <a:t>End</a:t>
            </a:r>
            <a:endParaRPr lang="en-US" dirty="0"/>
          </a:p>
        </p:txBody>
      </p:sp>
      <p:sp>
        <p:nvSpPr>
          <p:cNvPr id="3" name="Content Placeholder 2"/>
          <p:cNvSpPr>
            <a:spLocks noGrp="1"/>
          </p:cNvSpPr>
          <p:nvPr>
            <p:ph idx="1"/>
          </p:nvPr>
        </p:nvSpPr>
        <p:spPr>
          <a:xfrm>
            <a:off x="1120000" y="3737113"/>
            <a:ext cx="10233800" cy="2439850"/>
          </a:xfrm>
        </p:spPr>
        <p:txBody>
          <a:bodyPr/>
          <a:lstStyle/>
          <a:p>
            <a:pPr marL="0" indent="0" algn="ctr">
              <a:buNone/>
            </a:pPr>
            <a:r>
              <a:rPr lang="en-GB" dirty="0"/>
              <a:t>Close this window</a:t>
            </a:r>
            <a:endParaRPr lang="en-US" dirty="0"/>
          </a:p>
        </p:txBody>
      </p:sp>
    </p:spTree>
    <p:extLst>
      <p:ext uri="{BB962C8B-B14F-4D97-AF65-F5344CB8AC3E}">
        <p14:creationId xmlns:p14="http://schemas.microsoft.com/office/powerpoint/2010/main" val="33998294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33ED3-CD98-5617-00A6-4C6BB4763E9D}"/>
              </a:ext>
            </a:extLst>
          </p:cNvPr>
          <p:cNvSpPr>
            <a:spLocks noGrp="1"/>
          </p:cNvSpPr>
          <p:nvPr>
            <p:ph type="title"/>
          </p:nvPr>
        </p:nvSpPr>
        <p:spPr/>
        <p:txBody>
          <a:bodyPr/>
          <a:lstStyle/>
          <a:p>
            <a:r>
              <a:rPr lang="en-NL" dirty="0" err="1"/>
              <a:t>Quickstart</a:t>
            </a:r>
            <a:r>
              <a:rPr lang="en-NL" dirty="0"/>
              <a:t> (</a:t>
            </a:r>
            <a:r>
              <a:rPr lang="en-US" dirty="0"/>
              <a:t>Teacher</a:t>
            </a:r>
            <a:r>
              <a:rPr lang="en-NL" dirty="0"/>
              <a:t> only)</a:t>
            </a:r>
          </a:p>
        </p:txBody>
      </p:sp>
      <p:sp>
        <p:nvSpPr>
          <p:cNvPr id="3" name="Content Placeholder 2">
            <a:extLst>
              <a:ext uri="{FF2B5EF4-FFF2-40B4-BE49-F238E27FC236}">
                <a16:creationId xmlns:a16="http://schemas.microsoft.com/office/drawing/2014/main" id="{2060A4CD-B34B-C297-12D2-B2B05D0A819A}"/>
              </a:ext>
            </a:extLst>
          </p:cNvPr>
          <p:cNvSpPr>
            <a:spLocks noGrp="1"/>
          </p:cNvSpPr>
          <p:nvPr>
            <p:ph idx="1"/>
          </p:nvPr>
        </p:nvSpPr>
        <p:spPr/>
        <p:txBody>
          <a:bodyPr>
            <a:normAutofit fontScale="77500" lnSpcReduction="20000"/>
          </a:bodyPr>
          <a:lstStyle/>
          <a:p>
            <a:r>
              <a:rPr lang="en-NL" dirty="0"/>
              <a:t>Start simulation with button below</a:t>
            </a:r>
          </a:p>
          <a:p>
            <a:endParaRPr lang="en-NL" dirty="0"/>
          </a:p>
          <a:p>
            <a:r>
              <a:rPr lang="en-NL" dirty="0"/>
              <a:t>Switch on the B1 field with </a:t>
            </a:r>
            <a:r>
              <a:rPr lang="en-NL" b="1" dirty="0"/>
              <a:t>button B1</a:t>
            </a:r>
          </a:p>
          <a:p>
            <a:endParaRPr lang="en-NL" dirty="0"/>
          </a:p>
          <a:p>
            <a:r>
              <a:rPr lang="en-NL" dirty="0"/>
              <a:t>Set B</a:t>
            </a:r>
            <a:r>
              <a:rPr lang="en-NL" baseline="-25000" dirty="0"/>
              <a:t>1</a:t>
            </a:r>
            <a:r>
              <a:rPr lang="en-NL" dirty="0"/>
              <a:t> frequency to </a:t>
            </a:r>
            <a:r>
              <a:rPr lang="en-NL" b="1" dirty="0"/>
              <a:t>1.229</a:t>
            </a:r>
            <a:r>
              <a:rPr lang="en-NL" dirty="0"/>
              <a:t> with buttons or keys</a:t>
            </a:r>
            <a:br>
              <a:rPr lang="en-NL" dirty="0"/>
            </a:br>
            <a:r>
              <a:rPr lang="en-NL" dirty="0"/>
              <a:t>(make sure or select </a:t>
            </a:r>
            <a:r>
              <a:rPr lang="en-NL" b="1" dirty="0"/>
              <a:t>B</a:t>
            </a:r>
            <a:r>
              <a:rPr lang="en-NL" b="1" baseline="-25000" dirty="0"/>
              <a:t>0</a:t>
            </a:r>
            <a:r>
              <a:rPr lang="en-NL" b="1" dirty="0"/>
              <a:t>=4000</a:t>
            </a:r>
            <a:r>
              <a:rPr lang="en-NL" dirty="0"/>
              <a:t> and </a:t>
            </a:r>
            <a:r>
              <a:rPr lang="en-NL" b="1" dirty="0"/>
              <a:t>B</a:t>
            </a:r>
            <a:r>
              <a:rPr lang="en-NL" b="1" baseline="-25000" dirty="0"/>
              <a:t>1</a:t>
            </a:r>
            <a:r>
              <a:rPr lang="en-NL" b="1" dirty="0"/>
              <a:t>=400</a:t>
            </a:r>
            <a:r>
              <a:rPr lang="en-NL" dirty="0"/>
              <a:t>) </a:t>
            </a:r>
          </a:p>
          <a:p>
            <a:endParaRPr lang="en-NL" dirty="0"/>
          </a:p>
          <a:p>
            <a:r>
              <a:rPr lang="en-NL" dirty="0"/>
              <a:t>Reset speeds and set angle to a non-zero value with </a:t>
            </a:r>
            <a:r>
              <a:rPr lang="en-NL" b="1" dirty="0"/>
              <a:t>Reset button</a:t>
            </a:r>
          </a:p>
          <a:p>
            <a:endParaRPr lang="en-NL" dirty="0"/>
          </a:p>
          <a:p>
            <a:r>
              <a:rPr lang="en-NL" dirty="0"/>
              <a:t>Also try other values for B</a:t>
            </a:r>
            <a:r>
              <a:rPr lang="en-NL" baseline="-25000" dirty="0"/>
              <a:t>1</a:t>
            </a:r>
            <a:r>
              <a:rPr lang="en-NL" dirty="0"/>
              <a:t> frequency, push reset to see effect</a:t>
            </a:r>
          </a:p>
          <a:p>
            <a:endParaRPr lang="en-NL" dirty="0"/>
          </a:p>
          <a:p>
            <a:r>
              <a:rPr lang="en-NL" dirty="0"/>
              <a:t>See resonance live and in </a:t>
            </a:r>
            <a:r>
              <a:rPr lang="en-NL" b="1" dirty="0"/>
              <a:t>analysis plots </a:t>
            </a:r>
            <a:r>
              <a:rPr lang="en-NL" dirty="0"/>
              <a:t>after closing simulation window</a:t>
            </a:r>
          </a:p>
          <a:p>
            <a:endParaRPr lang="en-NL" dirty="0"/>
          </a:p>
        </p:txBody>
      </p:sp>
      <p:sp>
        <p:nvSpPr>
          <p:cNvPr id="4" name="Bevel 9">
            <a:hlinkClick r:id="rId2" action="ppaction://hlinkfile"/>
            <a:extLst>
              <a:ext uri="{FF2B5EF4-FFF2-40B4-BE49-F238E27FC236}">
                <a16:creationId xmlns:a16="http://schemas.microsoft.com/office/drawing/2014/main" id="{FC9FFD19-AFE7-B9EE-3B77-E398A5600BAC}"/>
              </a:ext>
            </a:extLst>
          </p:cNvPr>
          <p:cNvSpPr/>
          <p:nvPr/>
        </p:nvSpPr>
        <p:spPr>
          <a:xfrm>
            <a:off x="4090048" y="6159314"/>
            <a:ext cx="2146852" cy="583096"/>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t>Start sim</a:t>
            </a:r>
          </a:p>
        </p:txBody>
      </p:sp>
    </p:spTree>
    <p:extLst>
      <p:ext uri="{BB962C8B-B14F-4D97-AF65-F5344CB8AC3E}">
        <p14:creationId xmlns:p14="http://schemas.microsoft.com/office/powerpoint/2010/main" val="26543316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Theory</a:t>
            </a:r>
            <a:endParaRPr lang="en-US" dirty="0"/>
          </a:p>
        </p:txBody>
      </p:sp>
      <p:sp>
        <p:nvSpPr>
          <p:cNvPr id="3" name="Content Placeholder 2"/>
          <p:cNvSpPr>
            <a:spLocks noGrp="1"/>
          </p:cNvSpPr>
          <p:nvPr>
            <p:ph idx="1"/>
          </p:nvPr>
        </p:nvSpPr>
        <p:spPr/>
        <p:txBody>
          <a:bodyPr/>
          <a:lstStyle/>
          <a:p>
            <a:r>
              <a:rPr lang="en-NL" dirty="0"/>
              <a:t>Magnetic Resonance Imaging</a:t>
            </a:r>
            <a:endParaRPr lang="en-GB" dirty="0"/>
          </a:p>
          <a:p>
            <a:endParaRPr lang="en-GB" dirty="0"/>
          </a:p>
          <a:p>
            <a:endParaRPr lang="en-GB" dirty="0"/>
          </a:p>
          <a:p>
            <a:pPr marL="0" indent="0">
              <a:buNone/>
            </a:pPr>
            <a:endParaRPr lang="en-US" dirty="0"/>
          </a:p>
        </p:txBody>
      </p:sp>
      <p:pic>
        <p:nvPicPr>
          <p:cNvPr id="1026" name="Picture 2">
            <a:extLst>
              <a:ext uri="{FF2B5EF4-FFF2-40B4-BE49-F238E27FC236}">
                <a16:creationId xmlns:a16="http://schemas.microsoft.com/office/drawing/2014/main" id="{EEDC7C3F-A4EF-5B59-E906-C6A1B85C7A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0000" y="4001294"/>
            <a:ext cx="714375" cy="100965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87A6CAD2-9FD3-3590-2D82-0434964872DA}"/>
              </a:ext>
            </a:extLst>
          </p:cNvPr>
          <p:cNvPicPr>
            <a:picLocks noChangeAspect="1"/>
          </p:cNvPicPr>
          <p:nvPr/>
        </p:nvPicPr>
        <p:blipFill>
          <a:blip r:embed="rId3"/>
          <a:stretch>
            <a:fillRect/>
          </a:stretch>
        </p:blipFill>
        <p:spPr>
          <a:xfrm>
            <a:off x="5693409" y="3013495"/>
            <a:ext cx="5378591" cy="2985247"/>
          </a:xfrm>
          <a:prstGeom prst="rect">
            <a:avLst/>
          </a:prstGeom>
        </p:spPr>
      </p:pic>
    </p:spTree>
    <p:extLst>
      <p:ext uri="{BB962C8B-B14F-4D97-AF65-F5344CB8AC3E}">
        <p14:creationId xmlns:p14="http://schemas.microsoft.com/office/powerpoint/2010/main" val="34364846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Simulation of </a:t>
            </a:r>
            <a:r>
              <a:rPr lang="en-NL" dirty="0"/>
              <a:t>MRI</a:t>
            </a:r>
            <a:endParaRPr lang="en-US" dirty="0"/>
          </a:p>
        </p:txBody>
      </p:sp>
      <p:sp>
        <p:nvSpPr>
          <p:cNvPr id="3" name="Content Placeholder 2"/>
          <p:cNvSpPr>
            <a:spLocks noGrp="1"/>
          </p:cNvSpPr>
          <p:nvPr>
            <p:ph idx="1"/>
          </p:nvPr>
        </p:nvSpPr>
        <p:spPr/>
        <p:txBody>
          <a:bodyPr/>
          <a:lstStyle/>
          <a:p>
            <a:r>
              <a:rPr lang="en-GB" dirty="0"/>
              <a:t>The program simulates </a:t>
            </a:r>
            <a:r>
              <a:rPr lang="en-NL" dirty="0"/>
              <a:t>MRI</a:t>
            </a:r>
            <a:r>
              <a:rPr lang="en-GB" dirty="0"/>
              <a:t>, there are several choices you can make and setting you can choose.</a:t>
            </a:r>
          </a:p>
          <a:p>
            <a:endParaRPr lang="en-GB" dirty="0"/>
          </a:p>
          <a:p>
            <a:r>
              <a:rPr lang="en-GB" dirty="0"/>
              <a:t>We have a mode 1 and a mode 2 simulation en we can set effect A varying from to 10 to 50</a:t>
            </a:r>
          </a:p>
          <a:p>
            <a:endParaRPr lang="en-GB" dirty="0"/>
          </a:p>
          <a:p>
            <a:r>
              <a:rPr lang="en-GB" dirty="0"/>
              <a:t>But first some background info….</a:t>
            </a:r>
          </a:p>
          <a:p>
            <a:pPr marL="0" indent="0">
              <a:buNone/>
            </a:pPr>
            <a:endParaRPr lang="en-US" dirty="0"/>
          </a:p>
        </p:txBody>
      </p:sp>
    </p:spTree>
    <p:extLst>
      <p:ext uri="{BB962C8B-B14F-4D97-AF65-F5344CB8AC3E}">
        <p14:creationId xmlns:p14="http://schemas.microsoft.com/office/powerpoint/2010/main" val="30719779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We can choose to simulate </a:t>
            </a:r>
            <a:r>
              <a:rPr lang="en-NL" dirty="0"/>
              <a:t>B</a:t>
            </a:r>
            <a:r>
              <a:rPr lang="en-NL" baseline="-25000" dirty="0"/>
              <a:t>1 </a:t>
            </a:r>
            <a:r>
              <a:rPr lang="en-NL" dirty="0"/>
              <a:t>with </a:t>
            </a:r>
            <a:r>
              <a:rPr lang="en-GB" dirty="0"/>
              <a:t>different </a:t>
            </a:r>
            <a:r>
              <a:rPr lang="en-NL" dirty="0"/>
              <a:t>properties</a:t>
            </a:r>
            <a:endParaRPr lang="en-US" dirty="0"/>
          </a:p>
        </p:txBody>
      </p:sp>
      <p:sp>
        <p:nvSpPr>
          <p:cNvPr id="3" name="Content Placeholder 2"/>
          <p:cNvSpPr>
            <a:spLocks noGrp="1"/>
          </p:cNvSpPr>
          <p:nvPr>
            <p:ph idx="1"/>
          </p:nvPr>
        </p:nvSpPr>
        <p:spPr>
          <a:xfrm>
            <a:off x="1120000" y="1825625"/>
            <a:ext cx="10233800" cy="2388566"/>
          </a:xfrm>
        </p:spPr>
        <p:txBody>
          <a:bodyPr/>
          <a:lstStyle/>
          <a:p>
            <a:r>
              <a:rPr lang="en-NL" dirty="0"/>
              <a:t>B</a:t>
            </a:r>
            <a:r>
              <a:rPr lang="en-NL" baseline="-25000" dirty="0"/>
              <a:t>1</a:t>
            </a:r>
            <a:r>
              <a:rPr lang="en-NL" dirty="0"/>
              <a:t> magnitude is the strength of the dynamic magnetic field perpendicular to B</a:t>
            </a:r>
            <a:r>
              <a:rPr lang="en-NL" baseline="-25000" dirty="0"/>
              <a:t>0</a:t>
            </a:r>
            <a:endParaRPr lang="en-GB" dirty="0"/>
          </a:p>
          <a:p>
            <a:endParaRPr lang="en-GB" dirty="0"/>
          </a:p>
          <a:p>
            <a:r>
              <a:rPr lang="en-NL" dirty="0"/>
              <a:t>B</a:t>
            </a:r>
            <a:r>
              <a:rPr lang="en-NL" baseline="-25000" dirty="0"/>
              <a:t>1  </a:t>
            </a:r>
            <a:r>
              <a:rPr lang="en-NL" dirty="0"/>
              <a:t>frequency controls how fast B</a:t>
            </a:r>
            <a:r>
              <a:rPr lang="en-NL" baseline="-25000" dirty="0"/>
              <a:t>1</a:t>
            </a:r>
            <a:r>
              <a:rPr lang="en-NL" dirty="0"/>
              <a:t> oscillates</a:t>
            </a:r>
            <a:endParaRPr lang="en-US" dirty="0"/>
          </a:p>
        </p:txBody>
      </p:sp>
      <p:sp>
        <p:nvSpPr>
          <p:cNvPr id="4" name="Bevel 3">
            <a:hlinkClick r:id="rId2" action="ppaction://hlinksldjump"/>
          </p:cNvPr>
          <p:cNvSpPr/>
          <p:nvPr/>
        </p:nvSpPr>
        <p:spPr>
          <a:xfrm>
            <a:off x="1431235" y="4214191"/>
            <a:ext cx="3193774" cy="1444487"/>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sz="3200" dirty="0"/>
              <a:t>Magnitude</a:t>
            </a:r>
            <a:endParaRPr lang="en-US" sz="3200" dirty="0"/>
          </a:p>
        </p:txBody>
      </p:sp>
      <p:sp>
        <p:nvSpPr>
          <p:cNvPr id="6" name="Bevel 5">
            <a:hlinkClick r:id="rId3" action="ppaction://hlinksldjump"/>
          </p:cNvPr>
          <p:cNvSpPr/>
          <p:nvPr/>
        </p:nvSpPr>
        <p:spPr>
          <a:xfrm>
            <a:off x="10548730" y="141492"/>
            <a:ext cx="1452866" cy="613881"/>
          </a:xfrm>
          <a:prstGeom prst="bevel">
            <a:avLst/>
          </a:prstGeom>
          <a:solidFill>
            <a:srgbClr val="FF616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effectLst>
                  <a:outerShdw blurRad="38100" dist="38100" dir="2700000" algn="tl">
                    <a:srgbClr val="000000">
                      <a:alpha val="43137"/>
                    </a:srgbClr>
                  </a:outerShdw>
                </a:effectLst>
              </a:rPr>
              <a:t>Quit</a:t>
            </a:r>
            <a:endParaRPr lang="en-US" sz="1600" dirty="0">
              <a:effectLst>
                <a:outerShdw blurRad="38100" dist="38100" dir="2700000" algn="tl">
                  <a:srgbClr val="000000">
                    <a:alpha val="43137"/>
                  </a:srgbClr>
                </a:outerShdw>
              </a:effectLst>
            </a:endParaRPr>
          </a:p>
        </p:txBody>
      </p:sp>
      <p:sp>
        <p:nvSpPr>
          <p:cNvPr id="7" name="Bevel 6">
            <a:hlinkClick r:id="rId4" action="ppaction://hlinksldjump"/>
          </p:cNvPr>
          <p:cNvSpPr/>
          <p:nvPr/>
        </p:nvSpPr>
        <p:spPr>
          <a:xfrm>
            <a:off x="6897757" y="4214190"/>
            <a:ext cx="3193774" cy="1444487"/>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sz="3200" dirty="0"/>
              <a:t>Frequency</a:t>
            </a:r>
            <a:endParaRPr lang="en-US" dirty="0"/>
          </a:p>
        </p:txBody>
      </p:sp>
    </p:spTree>
    <p:extLst>
      <p:ext uri="{BB962C8B-B14F-4D97-AF65-F5344CB8AC3E}">
        <p14:creationId xmlns:p14="http://schemas.microsoft.com/office/powerpoint/2010/main" val="29030888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L" dirty="0"/>
              <a:t>B</a:t>
            </a:r>
            <a:r>
              <a:rPr lang="en-NL" baseline="-25000" dirty="0"/>
              <a:t>0 </a:t>
            </a:r>
            <a:r>
              <a:rPr lang="en-NL" dirty="0"/>
              <a:t>simulation</a:t>
            </a:r>
            <a:endParaRPr lang="en-US" dirty="0"/>
          </a:p>
        </p:txBody>
      </p:sp>
      <p:sp>
        <p:nvSpPr>
          <p:cNvPr id="3" name="Content Placeholder 2"/>
          <p:cNvSpPr>
            <a:spLocks noGrp="1"/>
          </p:cNvSpPr>
          <p:nvPr>
            <p:ph idx="1"/>
          </p:nvPr>
        </p:nvSpPr>
        <p:spPr>
          <a:xfrm>
            <a:off x="1120000" y="1825625"/>
            <a:ext cx="10233800" cy="2242792"/>
          </a:xfrm>
        </p:spPr>
        <p:txBody>
          <a:bodyPr>
            <a:normAutofit/>
          </a:bodyPr>
          <a:lstStyle/>
          <a:p>
            <a:r>
              <a:rPr lang="en-NL" sz="2600" dirty="0"/>
              <a:t>Magnitude</a:t>
            </a:r>
            <a:r>
              <a:rPr lang="en-GB" sz="2600" dirty="0"/>
              <a:t> sets the severity</a:t>
            </a:r>
            <a:r>
              <a:rPr lang="en-NL" sz="2600" dirty="0"/>
              <a:t> of B</a:t>
            </a:r>
            <a:r>
              <a:rPr lang="en-NL" sz="2600" baseline="-25000" dirty="0"/>
              <a:t>0</a:t>
            </a:r>
            <a:r>
              <a:rPr lang="en-GB" sz="2600" dirty="0"/>
              <a:t>, you can set the </a:t>
            </a:r>
            <a:r>
              <a:rPr lang="en-NL" sz="2600" dirty="0"/>
              <a:t>magnitude</a:t>
            </a:r>
            <a:r>
              <a:rPr lang="en-GB" sz="2600" dirty="0"/>
              <a:t> to varying levels</a:t>
            </a:r>
            <a:r>
              <a:rPr lang="en-NL" sz="2600" dirty="0"/>
              <a:t>. B</a:t>
            </a:r>
            <a:r>
              <a:rPr lang="en-NL" sz="2600" baseline="-25000" dirty="0"/>
              <a:t>0 </a:t>
            </a:r>
            <a:r>
              <a:rPr lang="en-NL" sz="2600" dirty="0"/>
              <a:t>is the constant, stationary field.</a:t>
            </a:r>
            <a:endParaRPr lang="en-GB" sz="2600" dirty="0"/>
          </a:p>
          <a:p>
            <a:endParaRPr lang="en-GB" sz="2600" dirty="0"/>
          </a:p>
          <a:p>
            <a:r>
              <a:rPr lang="en-GB" sz="2600" dirty="0"/>
              <a:t>Choose a button to start you</a:t>
            </a:r>
            <a:r>
              <a:rPr lang="en-NL" sz="2600" dirty="0"/>
              <a:t>r</a:t>
            </a:r>
            <a:r>
              <a:rPr lang="en-GB" sz="2600" dirty="0"/>
              <a:t> simulation with the</a:t>
            </a:r>
            <a:r>
              <a:rPr lang="en-NL" sz="2600" dirty="0"/>
              <a:t> magnitude </a:t>
            </a:r>
            <a:r>
              <a:rPr lang="en-GB" sz="2600" dirty="0"/>
              <a:t>you want</a:t>
            </a:r>
            <a:endParaRPr lang="en-US" sz="2600" dirty="0"/>
          </a:p>
        </p:txBody>
      </p:sp>
      <p:sp>
        <p:nvSpPr>
          <p:cNvPr id="6" name="Bevel 5">
            <a:hlinkClick r:id="rId2" action="ppaction://hlinkfile"/>
          </p:cNvPr>
          <p:cNvSpPr/>
          <p:nvPr/>
        </p:nvSpPr>
        <p:spPr>
          <a:xfrm>
            <a:off x="4479235" y="3823253"/>
            <a:ext cx="2146852" cy="583096"/>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sz="2400" dirty="0"/>
              <a:t>B0 =</a:t>
            </a:r>
            <a:r>
              <a:rPr lang="en-GB" sz="2400" dirty="0"/>
              <a:t> </a:t>
            </a:r>
            <a:r>
              <a:rPr lang="en-NL" sz="2400" dirty="0"/>
              <a:t>2000</a:t>
            </a:r>
            <a:endParaRPr lang="en-US" sz="1400" dirty="0"/>
          </a:p>
        </p:txBody>
      </p:sp>
      <p:sp>
        <p:nvSpPr>
          <p:cNvPr id="7" name="Bevel 6">
            <a:hlinkClick r:id="rId3" action="ppaction://hlinkfile"/>
          </p:cNvPr>
          <p:cNvSpPr/>
          <p:nvPr/>
        </p:nvSpPr>
        <p:spPr>
          <a:xfrm>
            <a:off x="4479235" y="4512366"/>
            <a:ext cx="2146852" cy="583096"/>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sz="2400" dirty="0"/>
              <a:t>B0</a:t>
            </a:r>
            <a:r>
              <a:rPr lang="en-GB" sz="2400" dirty="0"/>
              <a:t> </a:t>
            </a:r>
            <a:r>
              <a:rPr lang="en-NL" sz="2400" dirty="0"/>
              <a:t>= 4000</a:t>
            </a:r>
            <a:endParaRPr lang="en-US" sz="1400" dirty="0"/>
          </a:p>
        </p:txBody>
      </p:sp>
      <p:sp>
        <p:nvSpPr>
          <p:cNvPr id="8" name="Bevel 7">
            <a:hlinkClick r:id="rId4" action="ppaction://hlinkfile"/>
          </p:cNvPr>
          <p:cNvSpPr/>
          <p:nvPr/>
        </p:nvSpPr>
        <p:spPr>
          <a:xfrm>
            <a:off x="4479235" y="5201479"/>
            <a:ext cx="2146852" cy="583096"/>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sz="2400" dirty="0"/>
              <a:t>B0</a:t>
            </a:r>
            <a:r>
              <a:rPr lang="en-GB" sz="2400" dirty="0"/>
              <a:t> </a:t>
            </a:r>
            <a:r>
              <a:rPr lang="en-NL" sz="2400" dirty="0"/>
              <a:t>= 6000</a:t>
            </a:r>
            <a:endParaRPr lang="en-US" sz="1400" dirty="0"/>
          </a:p>
        </p:txBody>
      </p:sp>
      <p:sp>
        <p:nvSpPr>
          <p:cNvPr id="9" name="Bevel 8">
            <a:hlinkClick r:id="rId5" action="ppaction://hlinkfile"/>
          </p:cNvPr>
          <p:cNvSpPr/>
          <p:nvPr/>
        </p:nvSpPr>
        <p:spPr>
          <a:xfrm>
            <a:off x="4479235" y="5890592"/>
            <a:ext cx="2146852" cy="583096"/>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sz="2400" dirty="0"/>
              <a:t>B0</a:t>
            </a:r>
            <a:r>
              <a:rPr lang="en-GB" sz="2400" dirty="0"/>
              <a:t> </a:t>
            </a:r>
            <a:r>
              <a:rPr lang="en-NL" sz="2400" dirty="0"/>
              <a:t>= 8000</a:t>
            </a:r>
            <a:endParaRPr lang="en-US" sz="1400" dirty="0"/>
          </a:p>
        </p:txBody>
      </p:sp>
      <p:sp>
        <p:nvSpPr>
          <p:cNvPr id="11" name="Bevel 10">
            <a:hlinkClick r:id="rId6" action="ppaction://hlinksldjump"/>
          </p:cNvPr>
          <p:cNvSpPr/>
          <p:nvPr/>
        </p:nvSpPr>
        <p:spPr>
          <a:xfrm>
            <a:off x="10548730" y="141492"/>
            <a:ext cx="1452866" cy="613881"/>
          </a:xfrm>
          <a:prstGeom prst="bevel">
            <a:avLst/>
          </a:prstGeom>
          <a:solidFill>
            <a:srgbClr val="FF616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effectLst>
                  <a:outerShdw blurRad="38100" dist="38100" dir="2700000" algn="tl">
                    <a:srgbClr val="000000">
                      <a:alpha val="43137"/>
                    </a:srgbClr>
                  </a:outerShdw>
                </a:effectLst>
              </a:rPr>
              <a:t>Quit</a:t>
            </a:r>
            <a:endParaRPr lang="en-US" sz="1600" dirty="0">
              <a:effectLst>
                <a:outerShdw blurRad="38100" dist="38100" dir="2700000" algn="tl">
                  <a:srgbClr val="000000">
                    <a:alpha val="43137"/>
                  </a:srgbClr>
                </a:outerShdw>
              </a:effectLst>
            </a:endParaRPr>
          </a:p>
        </p:txBody>
      </p:sp>
      <p:sp>
        <p:nvSpPr>
          <p:cNvPr id="12" name="Bevel 11">
            <a:hlinkClick r:id="rId7" action="ppaction://hlinksldjump"/>
          </p:cNvPr>
          <p:cNvSpPr/>
          <p:nvPr/>
        </p:nvSpPr>
        <p:spPr>
          <a:xfrm>
            <a:off x="9203633" y="5986670"/>
            <a:ext cx="2690193" cy="533400"/>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t>Back to menu</a:t>
            </a:r>
            <a:endParaRPr lang="en-US" sz="1600" dirty="0"/>
          </a:p>
        </p:txBody>
      </p:sp>
    </p:spTree>
    <p:extLst>
      <p:ext uri="{BB962C8B-B14F-4D97-AF65-F5344CB8AC3E}">
        <p14:creationId xmlns:p14="http://schemas.microsoft.com/office/powerpoint/2010/main" val="20520308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L" dirty="0"/>
              <a:t>Magnitude</a:t>
            </a:r>
            <a:r>
              <a:rPr lang="en-NL" baseline="-25000" dirty="0"/>
              <a:t> </a:t>
            </a:r>
            <a:r>
              <a:rPr lang="en-NL" dirty="0"/>
              <a:t>simulation</a:t>
            </a:r>
            <a:endParaRPr lang="en-US" dirty="0"/>
          </a:p>
        </p:txBody>
      </p:sp>
      <p:sp>
        <p:nvSpPr>
          <p:cNvPr id="3" name="Content Placeholder 2"/>
          <p:cNvSpPr>
            <a:spLocks noGrp="1"/>
          </p:cNvSpPr>
          <p:nvPr>
            <p:ph idx="1"/>
          </p:nvPr>
        </p:nvSpPr>
        <p:spPr>
          <a:xfrm>
            <a:off x="1120000" y="1825625"/>
            <a:ext cx="10233800" cy="2242792"/>
          </a:xfrm>
        </p:spPr>
        <p:txBody>
          <a:bodyPr>
            <a:normAutofit/>
          </a:bodyPr>
          <a:lstStyle/>
          <a:p>
            <a:r>
              <a:rPr lang="en-NL" sz="2600" dirty="0"/>
              <a:t>Magnitude</a:t>
            </a:r>
            <a:r>
              <a:rPr lang="en-GB" sz="2600" dirty="0"/>
              <a:t> sets the severity</a:t>
            </a:r>
            <a:r>
              <a:rPr lang="en-NL" sz="2600" dirty="0"/>
              <a:t> of B</a:t>
            </a:r>
            <a:r>
              <a:rPr lang="en-NL" sz="2600" baseline="-25000" dirty="0"/>
              <a:t>1</a:t>
            </a:r>
            <a:r>
              <a:rPr lang="en-GB" sz="2600" dirty="0"/>
              <a:t>, you can set the </a:t>
            </a:r>
            <a:r>
              <a:rPr lang="en-NL" sz="2600" dirty="0"/>
              <a:t>magnitude</a:t>
            </a:r>
            <a:r>
              <a:rPr lang="en-GB" sz="2600" dirty="0"/>
              <a:t> to varying levels</a:t>
            </a:r>
            <a:r>
              <a:rPr lang="en-NL" sz="2600" dirty="0"/>
              <a:t>. B</a:t>
            </a:r>
            <a:r>
              <a:rPr lang="en-NL" sz="2600" baseline="-25000" dirty="0"/>
              <a:t>1 </a:t>
            </a:r>
            <a:r>
              <a:rPr lang="en-NL" sz="2600" dirty="0"/>
              <a:t>is the driving, oscillating field according to B</a:t>
            </a:r>
            <a:r>
              <a:rPr lang="en-NL" sz="2600" baseline="-25000" dirty="0"/>
              <a:t>1 </a:t>
            </a:r>
            <a:r>
              <a:rPr lang="en-NL" sz="2600" dirty="0"/>
              <a:t>frequency.</a:t>
            </a:r>
            <a:endParaRPr lang="en-GB" sz="2600" dirty="0"/>
          </a:p>
          <a:p>
            <a:endParaRPr lang="en-GB" sz="2600" dirty="0"/>
          </a:p>
          <a:p>
            <a:r>
              <a:rPr lang="en-GB" sz="2600" dirty="0"/>
              <a:t>Choose a button to start you</a:t>
            </a:r>
            <a:r>
              <a:rPr lang="en-NL" sz="2600" dirty="0"/>
              <a:t>r</a:t>
            </a:r>
            <a:r>
              <a:rPr lang="en-GB" sz="2600" dirty="0"/>
              <a:t> simulation with the</a:t>
            </a:r>
            <a:r>
              <a:rPr lang="en-NL" sz="2600" dirty="0"/>
              <a:t> magnitude </a:t>
            </a:r>
            <a:r>
              <a:rPr lang="en-GB" sz="2600" dirty="0"/>
              <a:t>you want</a:t>
            </a:r>
            <a:endParaRPr lang="en-US" sz="2600" dirty="0"/>
          </a:p>
        </p:txBody>
      </p:sp>
      <p:sp>
        <p:nvSpPr>
          <p:cNvPr id="6" name="Bevel 5">
            <a:hlinkClick r:id="rId2" action="ppaction://hlinkfile"/>
          </p:cNvPr>
          <p:cNvSpPr/>
          <p:nvPr/>
        </p:nvSpPr>
        <p:spPr>
          <a:xfrm>
            <a:off x="4479235" y="3823253"/>
            <a:ext cx="2146852" cy="583096"/>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sz="2400" dirty="0"/>
              <a:t>B1 =</a:t>
            </a:r>
            <a:r>
              <a:rPr lang="en-GB" sz="2400" dirty="0"/>
              <a:t> </a:t>
            </a:r>
            <a:r>
              <a:rPr lang="en-NL" sz="2400" dirty="0"/>
              <a:t>50</a:t>
            </a:r>
            <a:endParaRPr lang="en-US" sz="1400" dirty="0"/>
          </a:p>
        </p:txBody>
      </p:sp>
      <p:sp>
        <p:nvSpPr>
          <p:cNvPr id="7" name="Bevel 6">
            <a:hlinkClick r:id="rId3" action="ppaction://hlinkfile"/>
          </p:cNvPr>
          <p:cNvSpPr/>
          <p:nvPr/>
        </p:nvSpPr>
        <p:spPr>
          <a:xfrm>
            <a:off x="4479235" y="4512366"/>
            <a:ext cx="2146852" cy="583096"/>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sz="2400" dirty="0"/>
              <a:t>B1</a:t>
            </a:r>
            <a:r>
              <a:rPr lang="en-GB" sz="2400" dirty="0"/>
              <a:t> </a:t>
            </a:r>
            <a:r>
              <a:rPr lang="en-NL" sz="2400" dirty="0"/>
              <a:t>= 100</a:t>
            </a:r>
            <a:endParaRPr lang="en-US" sz="1400" dirty="0"/>
          </a:p>
        </p:txBody>
      </p:sp>
      <p:sp>
        <p:nvSpPr>
          <p:cNvPr id="8" name="Bevel 7">
            <a:hlinkClick r:id="rId4" action="ppaction://hlinkfile"/>
          </p:cNvPr>
          <p:cNvSpPr/>
          <p:nvPr/>
        </p:nvSpPr>
        <p:spPr>
          <a:xfrm>
            <a:off x="4479235" y="5201479"/>
            <a:ext cx="2146852" cy="583096"/>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sz="2400" dirty="0"/>
              <a:t>B1</a:t>
            </a:r>
            <a:r>
              <a:rPr lang="en-GB" sz="2400" dirty="0"/>
              <a:t> </a:t>
            </a:r>
            <a:r>
              <a:rPr lang="en-NL" sz="2400" dirty="0"/>
              <a:t>= 200</a:t>
            </a:r>
            <a:endParaRPr lang="en-US" sz="1400" dirty="0"/>
          </a:p>
        </p:txBody>
      </p:sp>
      <p:sp>
        <p:nvSpPr>
          <p:cNvPr id="9" name="Bevel 8">
            <a:hlinkClick r:id="rId5" action="ppaction://hlinkfile"/>
          </p:cNvPr>
          <p:cNvSpPr/>
          <p:nvPr/>
        </p:nvSpPr>
        <p:spPr>
          <a:xfrm>
            <a:off x="4479235" y="5890592"/>
            <a:ext cx="2146852" cy="583096"/>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sz="2400" dirty="0"/>
              <a:t>B1</a:t>
            </a:r>
            <a:r>
              <a:rPr lang="en-GB" sz="2400" dirty="0"/>
              <a:t> </a:t>
            </a:r>
            <a:r>
              <a:rPr lang="en-NL" sz="2400" dirty="0"/>
              <a:t>= 400</a:t>
            </a:r>
            <a:endParaRPr lang="en-US" sz="1400" dirty="0"/>
          </a:p>
        </p:txBody>
      </p:sp>
      <p:sp>
        <p:nvSpPr>
          <p:cNvPr id="11" name="Bevel 10">
            <a:hlinkClick r:id="rId6" action="ppaction://hlinksldjump"/>
          </p:cNvPr>
          <p:cNvSpPr/>
          <p:nvPr/>
        </p:nvSpPr>
        <p:spPr>
          <a:xfrm>
            <a:off x="10548730" y="141492"/>
            <a:ext cx="1452866" cy="613881"/>
          </a:xfrm>
          <a:prstGeom prst="bevel">
            <a:avLst/>
          </a:prstGeom>
          <a:solidFill>
            <a:srgbClr val="FF616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effectLst>
                  <a:outerShdw blurRad="38100" dist="38100" dir="2700000" algn="tl">
                    <a:srgbClr val="000000">
                      <a:alpha val="43137"/>
                    </a:srgbClr>
                  </a:outerShdw>
                </a:effectLst>
              </a:rPr>
              <a:t>Quit</a:t>
            </a:r>
            <a:endParaRPr lang="en-US" sz="1600" dirty="0">
              <a:effectLst>
                <a:outerShdw blurRad="38100" dist="38100" dir="2700000" algn="tl">
                  <a:srgbClr val="000000">
                    <a:alpha val="43137"/>
                  </a:srgbClr>
                </a:outerShdw>
              </a:effectLst>
            </a:endParaRPr>
          </a:p>
        </p:txBody>
      </p:sp>
      <p:sp>
        <p:nvSpPr>
          <p:cNvPr id="12" name="Bevel 11">
            <a:hlinkClick r:id="rId7" action="ppaction://hlinksldjump"/>
          </p:cNvPr>
          <p:cNvSpPr/>
          <p:nvPr/>
        </p:nvSpPr>
        <p:spPr>
          <a:xfrm>
            <a:off x="9203633" y="5986670"/>
            <a:ext cx="2690193" cy="533400"/>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t>Back to menu</a:t>
            </a:r>
            <a:endParaRPr lang="en-US" sz="1600" dirty="0"/>
          </a:p>
        </p:txBody>
      </p:sp>
    </p:spTree>
    <p:extLst>
      <p:ext uri="{BB962C8B-B14F-4D97-AF65-F5344CB8AC3E}">
        <p14:creationId xmlns:p14="http://schemas.microsoft.com/office/powerpoint/2010/main" val="37461690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L" dirty="0"/>
              <a:t>Frequency </a:t>
            </a:r>
            <a:r>
              <a:rPr lang="en-GB" dirty="0"/>
              <a:t>simulation</a:t>
            </a:r>
            <a:endParaRPr lang="en-US" dirty="0"/>
          </a:p>
        </p:txBody>
      </p:sp>
      <p:sp>
        <p:nvSpPr>
          <p:cNvPr id="4" name="Content Placeholder 2"/>
          <p:cNvSpPr>
            <a:spLocks noGrp="1"/>
          </p:cNvSpPr>
          <p:nvPr>
            <p:ph idx="1"/>
          </p:nvPr>
        </p:nvSpPr>
        <p:spPr>
          <a:xfrm>
            <a:off x="1120000" y="1825625"/>
            <a:ext cx="10233800" cy="2242792"/>
          </a:xfrm>
        </p:spPr>
        <p:txBody>
          <a:bodyPr/>
          <a:lstStyle/>
          <a:p>
            <a:r>
              <a:rPr lang="en-GB" dirty="0"/>
              <a:t>Here you can choose the </a:t>
            </a:r>
            <a:r>
              <a:rPr lang="en-NL" dirty="0"/>
              <a:t>frequency of B</a:t>
            </a:r>
            <a:r>
              <a:rPr lang="en-NL" baseline="-25000" dirty="0"/>
              <a:t>1</a:t>
            </a:r>
            <a:endParaRPr lang="en-GB" dirty="0"/>
          </a:p>
        </p:txBody>
      </p:sp>
      <p:sp>
        <p:nvSpPr>
          <p:cNvPr id="7" name="Bevel 6">
            <a:hlinkClick r:id="rId2" action="ppaction://hlinkfile"/>
          </p:cNvPr>
          <p:cNvSpPr/>
          <p:nvPr/>
        </p:nvSpPr>
        <p:spPr>
          <a:xfrm>
            <a:off x="5062331" y="3042410"/>
            <a:ext cx="2146852" cy="583096"/>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sz="2400" dirty="0"/>
              <a:t>f </a:t>
            </a:r>
            <a:r>
              <a:rPr lang="en-GB" sz="2400" dirty="0"/>
              <a:t>= </a:t>
            </a:r>
            <a:r>
              <a:rPr lang="en-NL" sz="2400" dirty="0"/>
              <a:t>0.5</a:t>
            </a:r>
            <a:r>
              <a:rPr lang="en-GB" sz="2400" dirty="0"/>
              <a:t> </a:t>
            </a:r>
            <a:endParaRPr lang="en-US" sz="1400" dirty="0"/>
          </a:p>
        </p:txBody>
      </p:sp>
      <p:sp>
        <p:nvSpPr>
          <p:cNvPr id="8" name="Bevel 7">
            <a:hlinkClick r:id="rId3" action="ppaction://hlinkfile"/>
          </p:cNvPr>
          <p:cNvSpPr/>
          <p:nvPr/>
        </p:nvSpPr>
        <p:spPr>
          <a:xfrm>
            <a:off x="5062331" y="3849138"/>
            <a:ext cx="2146852" cy="583096"/>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sz="2400" dirty="0"/>
              <a:t>f </a:t>
            </a:r>
            <a:r>
              <a:rPr lang="en-GB" sz="2400" dirty="0"/>
              <a:t>= </a:t>
            </a:r>
            <a:r>
              <a:rPr lang="en-NL" sz="2400" dirty="0"/>
              <a:t>1</a:t>
            </a:r>
            <a:r>
              <a:rPr lang="en-GB" sz="2400" dirty="0"/>
              <a:t> </a:t>
            </a:r>
            <a:endParaRPr lang="en-US" sz="1400" dirty="0"/>
          </a:p>
        </p:txBody>
      </p:sp>
      <p:sp>
        <p:nvSpPr>
          <p:cNvPr id="9" name="Bevel 8">
            <a:hlinkClick r:id="rId4" action="ppaction://hlinksldjump"/>
          </p:cNvPr>
          <p:cNvSpPr/>
          <p:nvPr/>
        </p:nvSpPr>
        <p:spPr>
          <a:xfrm>
            <a:off x="4891803" y="6003235"/>
            <a:ext cx="2690193" cy="533400"/>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t>Back to menu</a:t>
            </a:r>
            <a:endParaRPr lang="en-US" sz="1600" dirty="0"/>
          </a:p>
        </p:txBody>
      </p:sp>
      <p:sp>
        <p:nvSpPr>
          <p:cNvPr id="10" name="Bevel 9">
            <a:hlinkClick r:id="rId5" action="ppaction://hlinksldjump"/>
          </p:cNvPr>
          <p:cNvSpPr/>
          <p:nvPr/>
        </p:nvSpPr>
        <p:spPr>
          <a:xfrm>
            <a:off x="10548730" y="141492"/>
            <a:ext cx="1452866" cy="613881"/>
          </a:xfrm>
          <a:prstGeom prst="bevel">
            <a:avLst/>
          </a:prstGeom>
          <a:solidFill>
            <a:srgbClr val="FF616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effectLst>
                  <a:outerShdw blurRad="38100" dist="38100" dir="2700000" algn="tl">
                    <a:srgbClr val="000000">
                      <a:alpha val="43137"/>
                    </a:srgbClr>
                  </a:outerShdw>
                </a:effectLst>
              </a:rPr>
              <a:t>Quit</a:t>
            </a:r>
            <a:endParaRPr lang="en-US" sz="1600" dirty="0">
              <a:effectLst>
                <a:outerShdw blurRad="38100" dist="38100" dir="2700000" algn="tl">
                  <a:srgbClr val="000000">
                    <a:alpha val="43137"/>
                  </a:srgbClr>
                </a:outerShdw>
              </a:effectLst>
            </a:endParaRPr>
          </a:p>
        </p:txBody>
      </p:sp>
      <p:sp>
        <p:nvSpPr>
          <p:cNvPr id="3" name="Bevel 7">
            <a:hlinkClick r:id="rId6" action="ppaction://hlinkfile"/>
            <a:extLst>
              <a:ext uri="{FF2B5EF4-FFF2-40B4-BE49-F238E27FC236}">
                <a16:creationId xmlns:a16="http://schemas.microsoft.com/office/drawing/2014/main" id="{2CE6D7B1-29F3-15BE-B46D-2DBBFE86BBEF}"/>
              </a:ext>
            </a:extLst>
          </p:cNvPr>
          <p:cNvSpPr/>
          <p:nvPr/>
        </p:nvSpPr>
        <p:spPr>
          <a:xfrm>
            <a:off x="5062331" y="4655866"/>
            <a:ext cx="2146852" cy="583096"/>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L" sz="2400" dirty="0"/>
              <a:t>f </a:t>
            </a:r>
            <a:r>
              <a:rPr lang="en-GB" sz="2400" dirty="0"/>
              <a:t>= </a:t>
            </a:r>
            <a:r>
              <a:rPr lang="en-NL" sz="2400" dirty="0"/>
              <a:t>5</a:t>
            </a:r>
            <a:r>
              <a:rPr lang="en-GB" sz="2400" dirty="0"/>
              <a:t> </a:t>
            </a:r>
            <a:endParaRPr lang="en-US" sz="1400" dirty="0"/>
          </a:p>
        </p:txBody>
      </p:sp>
    </p:spTree>
    <p:extLst>
      <p:ext uri="{BB962C8B-B14F-4D97-AF65-F5344CB8AC3E}">
        <p14:creationId xmlns:p14="http://schemas.microsoft.com/office/powerpoint/2010/main" val="23908124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Choosing to simulate friction (advised) or frictionless</a:t>
            </a:r>
            <a:endParaRPr lang="en-US" dirty="0"/>
          </a:p>
        </p:txBody>
      </p:sp>
      <p:sp>
        <p:nvSpPr>
          <p:cNvPr id="3" name="Content Placeholder 2"/>
          <p:cNvSpPr>
            <a:spLocks noGrp="1"/>
          </p:cNvSpPr>
          <p:nvPr>
            <p:ph idx="1"/>
          </p:nvPr>
        </p:nvSpPr>
        <p:spPr>
          <a:xfrm>
            <a:off x="1120000" y="1825625"/>
            <a:ext cx="10233800" cy="2508250"/>
          </a:xfrm>
        </p:spPr>
        <p:txBody>
          <a:bodyPr>
            <a:normAutofit lnSpcReduction="10000"/>
          </a:bodyPr>
          <a:lstStyle/>
          <a:p>
            <a:r>
              <a:rPr lang="en-GB" dirty="0"/>
              <a:t>In reality there is friction in the compass demonstrator. When no friction is used, old frequencies stay in the oscillation unless B1 is switched off during F1 change and the reset button is pressed.</a:t>
            </a:r>
          </a:p>
          <a:p>
            <a:endParaRPr lang="en-GB" dirty="0"/>
          </a:p>
          <a:p>
            <a:r>
              <a:rPr lang="en-GB" dirty="0"/>
              <a:t>Normal friction and light friction are </a:t>
            </a:r>
            <a:r>
              <a:rPr lang="en-GB" dirty="0" err="1"/>
              <a:t>preset</a:t>
            </a:r>
            <a:r>
              <a:rPr lang="en-GB" dirty="0"/>
              <a:t>. Use buttons below to see the effect</a:t>
            </a:r>
          </a:p>
          <a:p>
            <a:endParaRPr lang="en-GB" dirty="0"/>
          </a:p>
          <a:p>
            <a:endParaRPr lang="en-GB" dirty="0"/>
          </a:p>
          <a:p>
            <a:endParaRPr lang="en-US" dirty="0"/>
          </a:p>
        </p:txBody>
      </p:sp>
      <p:sp>
        <p:nvSpPr>
          <p:cNvPr id="8" name="Bevel 7">
            <a:hlinkClick r:id="rId2" action="ppaction://hlinkfile"/>
          </p:cNvPr>
          <p:cNvSpPr/>
          <p:nvPr/>
        </p:nvSpPr>
        <p:spPr>
          <a:xfrm>
            <a:off x="8271204" y="4666629"/>
            <a:ext cx="2300080" cy="583096"/>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t>No friction</a:t>
            </a:r>
            <a:endParaRPr lang="en-US" sz="1400" dirty="0"/>
          </a:p>
        </p:txBody>
      </p:sp>
      <p:sp>
        <p:nvSpPr>
          <p:cNvPr id="9" name="Bevel 8">
            <a:hlinkClick r:id="rId3" action="ppaction://hlinkfile"/>
          </p:cNvPr>
          <p:cNvSpPr/>
          <p:nvPr/>
        </p:nvSpPr>
        <p:spPr>
          <a:xfrm>
            <a:off x="1328338" y="4666629"/>
            <a:ext cx="2416451" cy="583096"/>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t>Normal friction</a:t>
            </a:r>
            <a:endParaRPr lang="en-US" sz="1400" dirty="0"/>
          </a:p>
        </p:txBody>
      </p:sp>
      <p:sp>
        <p:nvSpPr>
          <p:cNvPr id="10" name="Bevel 9">
            <a:hlinkClick r:id="rId4" action="ppaction://hlinkfile"/>
          </p:cNvPr>
          <p:cNvSpPr/>
          <p:nvPr/>
        </p:nvSpPr>
        <p:spPr>
          <a:xfrm>
            <a:off x="4881769" y="4666629"/>
            <a:ext cx="2252455" cy="583096"/>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t>Light friction</a:t>
            </a:r>
            <a:endParaRPr lang="en-US" sz="1400" dirty="0"/>
          </a:p>
        </p:txBody>
      </p:sp>
      <p:sp>
        <p:nvSpPr>
          <p:cNvPr id="11" name="Bevel 10">
            <a:hlinkClick r:id="rId5" action="ppaction://hlinkfile"/>
          </p:cNvPr>
          <p:cNvSpPr/>
          <p:nvPr/>
        </p:nvSpPr>
        <p:spPr>
          <a:xfrm>
            <a:off x="4881769" y="5865234"/>
            <a:ext cx="2281652" cy="583096"/>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t>Start sim</a:t>
            </a:r>
          </a:p>
        </p:txBody>
      </p:sp>
    </p:spTree>
    <p:extLst>
      <p:ext uri="{BB962C8B-B14F-4D97-AF65-F5344CB8AC3E}">
        <p14:creationId xmlns:p14="http://schemas.microsoft.com/office/powerpoint/2010/main" val="1619972240"/>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docProps/app.xml><?xml version="1.0" encoding="utf-8"?>
<Properties xmlns="http://schemas.openxmlformats.org/officeDocument/2006/extended-properties" xmlns:vt="http://schemas.openxmlformats.org/officeDocument/2006/docPropsVTypes">
  <Template>TM04033923[[fn=Depth]]</Template>
  <TotalTime>23</TotalTime>
  <Words>440</Words>
  <Application>Microsoft Office PowerPoint</Application>
  <PresentationFormat>Widescreen</PresentationFormat>
  <Paragraphs>80</Paragraphs>
  <Slides>11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Corbel</vt:lpstr>
      <vt:lpstr>Depth</vt:lpstr>
      <vt:lpstr>Demonstration of MRI</vt:lpstr>
      <vt:lpstr>Quickstart (Teacher only)</vt:lpstr>
      <vt:lpstr>Theory</vt:lpstr>
      <vt:lpstr>Simulation of MRI</vt:lpstr>
      <vt:lpstr>We can choose to simulate B1 with different properties</vt:lpstr>
      <vt:lpstr>B0 simulation</vt:lpstr>
      <vt:lpstr>Magnitude simulation</vt:lpstr>
      <vt:lpstr>Frequency simulation</vt:lpstr>
      <vt:lpstr>Choosing to simulate friction (advised) or frictionless</vt:lpstr>
      <vt:lpstr>Tissue files</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Alex</dc:creator>
  <cp:lastModifiedBy>Alex</cp:lastModifiedBy>
  <cp:revision>4</cp:revision>
  <dcterms:created xsi:type="dcterms:W3CDTF">2022-11-21T12:45:26Z</dcterms:created>
  <dcterms:modified xsi:type="dcterms:W3CDTF">2022-12-01T12:51:35Z</dcterms:modified>
</cp:coreProperties>
</file>

<file path=docProps/thumbnail.jpeg>
</file>